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3" r:id="rId7"/>
    <p:sldId id="273" r:id="rId8"/>
    <p:sldId id="274" r:id="rId9"/>
    <p:sldId id="275" r:id="rId10"/>
    <p:sldId id="264" r:id="rId11"/>
    <p:sldId id="271" r:id="rId12"/>
    <p:sldId id="265" r:id="rId13"/>
    <p:sldId id="266" r:id="rId14"/>
    <p:sldId id="267" r:id="rId15"/>
    <p:sldId id="268" r:id="rId16"/>
    <p:sldId id="270" r:id="rId17"/>
    <p:sldId id="269" r:id="rId18"/>
    <p:sldId id="272" r:id="rId19"/>
    <p:sldId id="262" r:id="rId20"/>
    <p:sldId id="26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74687"/>
  </p:normalViewPr>
  <p:slideViewPr>
    <p:cSldViewPr snapToGrid="0">
      <p:cViewPr varScale="1">
        <p:scale>
          <a:sx n="114" d="100"/>
          <a:sy n="114" d="100"/>
        </p:scale>
        <p:origin x="1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590A0-2CF0-124C-B9CF-E51006300D4B}" type="datetimeFigureOut">
              <a:rPr lang="en-US" smtClean="0"/>
              <a:t>9/11/22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7EC08-8115-A340-A717-F054631B3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60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-gitops/documents/blob/v1.0.0/GLOSSARY.md#desired-stat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open-gitops/documents/blob/v1.0.0/GLOSSARY.md#feedback" TargetMode="External"/><Relationship Id="rId4" Type="http://schemas.openxmlformats.org/officeDocument/2006/relationships/hyperlink" Target="https://github.com/open-gitops/documents/blob/v1.0.0/GLOSSARY.md#drif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A configuration that describes the desired operating state of a system without specifying procedures for how that state will be achieved. This separates configuration (the desired state) from the implementation (commands, API calls, scripts etc.) used to achieve that state.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7EC08-8115-A340-A717-F054631B34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14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The process of ensuring the actual state of a system matches its </a:t>
            </a:r>
            <a:r>
              <a:rPr lang="en-GB" b="0" i="0" u="none" strike="noStrike" dirty="0">
                <a:effectLst/>
                <a:latin typeface="-apple-system"/>
                <a:hlinkClick r:id="rId3"/>
              </a:rPr>
              <a:t>desired state</a:t>
            </a:r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. Contrary to traditional CI/CD where automation is generally driven by pre-set triggers, in </a:t>
            </a:r>
            <a:r>
              <a:rPr lang="en-GB" b="0" i="0" dirty="0" err="1">
                <a:solidFill>
                  <a:srgbClr val="24292F"/>
                </a:solidFill>
                <a:effectLst/>
                <a:latin typeface="-apple-system"/>
              </a:rPr>
              <a:t>GitOps</a:t>
            </a:r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 reconciliation is triggered whenever there is a divergence. Divergence could be due to the actual state unintentionally </a:t>
            </a:r>
            <a:r>
              <a:rPr lang="en-GB" b="0" i="0" u="none" strike="noStrike" dirty="0">
                <a:effectLst/>
                <a:latin typeface="-apple-system"/>
                <a:hlinkClick r:id="rId4"/>
              </a:rPr>
              <a:t>drifting</a:t>
            </a:r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 from the desired state declarations, or a new desired state declaration version having been changed intentionally. Actions are taken based on policies around </a:t>
            </a:r>
            <a:r>
              <a:rPr lang="en-GB" b="0" i="0" u="none" strike="noStrike" dirty="0">
                <a:effectLst/>
                <a:latin typeface="-apple-system"/>
                <a:hlinkClick r:id="rId5"/>
              </a:rPr>
              <a:t>feedback</a:t>
            </a:r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 from the system and previous reconciliation attempts, in order to reduce deviation over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7EC08-8115-A340-A717-F054631B34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46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7EC08-8115-A340-A717-F054631B34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7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 err="1">
                <a:solidFill>
                  <a:srgbClr val="292929"/>
                </a:solidFill>
                <a:effectLst/>
                <a:latin typeface="sohne"/>
              </a:rPr>
              <a:t>ArgoCD</a:t>
            </a:r>
            <a:r>
              <a:rPr lang="en-GB" b="1" i="0" dirty="0">
                <a:solidFill>
                  <a:srgbClr val="292929"/>
                </a:solidFill>
                <a:effectLst/>
                <a:latin typeface="sohne"/>
              </a:rPr>
              <a:t>/API Server</a:t>
            </a: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hne"/>
              </a:rPr>
              <a:t>The </a:t>
            </a:r>
            <a:r>
              <a:rPr lang="en-GB" b="0" i="0" dirty="0" err="1">
                <a:solidFill>
                  <a:srgbClr val="292929"/>
                </a:solidFill>
                <a:effectLst/>
                <a:latin typeface="sohne"/>
              </a:rPr>
              <a:t>ArgoCD</a:t>
            </a:r>
            <a:r>
              <a:rPr lang="en-GB" b="0" i="0" dirty="0">
                <a:solidFill>
                  <a:srgbClr val="292929"/>
                </a:solidFill>
                <a:effectLst/>
                <a:latin typeface="sohne"/>
              </a:rPr>
              <a:t>/API server is a </a:t>
            </a:r>
            <a:r>
              <a:rPr lang="en-GB" b="0" i="0" dirty="0" err="1">
                <a:solidFill>
                  <a:srgbClr val="292929"/>
                </a:solidFill>
                <a:effectLst/>
                <a:latin typeface="sohne"/>
              </a:rPr>
              <a:t>gRPC</a:t>
            </a:r>
            <a:r>
              <a:rPr lang="en-GB" b="0" i="0" dirty="0">
                <a:solidFill>
                  <a:srgbClr val="292929"/>
                </a:solidFill>
                <a:effectLst/>
                <a:latin typeface="sohne"/>
              </a:rPr>
              <a:t>/REST server which exposes the API consumed by the Web UI, CLI, and CI/CD systems. It has the following responsibilities: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92929"/>
                </a:solidFill>
                <a:effectLst/>
                <a:latin typeface="sohne"/>
              </a:rPr>
              <a:t>Manage the application and to report its status, Invoking of application operations (sync, rollback, user-defined actions)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92929"/>
                </a:solidFill>
                <a:effectLst/>
                <a:latin typeface="sohne"/>
              </a:rPr>
              <a:t>Repository and cluster credential management (stored as K8s secrets), Authentication and auth delegation to external identity providers, Role-based access control (RBAC) enforcement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92929"/>
                </a:solidFill>
                <a:effectLst/>
                <a:latin typeface="sohne"/>
              </a:rPr>
              <a:t>listener/forwarder for Git webhook events.</a:t>
            </a:r>
          </a:p>
          <a:p>
            <a:pPr algn="l"/>
            <a:r>
              <a:rPr lang="en-GB" b="1" i="0" dirty="0">
                <a:solidFill>
                  <a:srgbClr val="292929"/>
                </a:solidFill>
                <a:effectLst/>
                <a:latin typeface="sohne"/>
              </a:rPr>
              <a:t>Repository Server</a:t>
            </a: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hne"/>
              </a:rPr>
              <a:t>Internal service that maintains local caches of the Git repo with the application manifests. it is mainly responsible for generating and returning the Kubernetes manifests when provided the following inputs: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92929"/>
                </a:solidFill>
                <a:effectLst/>
                <a:latin typeface="sohne"/>
              </a:rPr>
              <a:t>Repository URL, revision (commit, tag, branch), application path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92929"/>
                </a:solidFill>
                <a:effectLst/>
                <a:latin typeface="sohne"/>
              </a:rPr>
              <a:t>Template-specific settings: </a:t>
            </a:r>
            <a:r>
              <a:rPr lang="en-GB" b="0" i="0" dirty="0" err="1">
                <a:solidFill>
                  <a:srgbClr val="292929"/>
                </a:solidFill>
                <a:effectLst/>
                <a:latin typeface="sohne"/>
              </a:rPr>
              <a:t>ksonnet</a:t>
            </a:r>
            <a:r>
              <a:rPr lang="en-GB" b="0" i="0" dirty="0">
                <a:solidFill>
                  <a:srgbClr val="292929"/>
                </a:solidFill>
                <a:effectLst/>
                <a:latin typeface="sohne"/>
              </a:rPr>
              <a:t> environments, parameters, helm </a:t>
            </a:r>
            <a:r>
              <a:rPr lang="en-GB" b="0" i="0" dirty="0" err="1">
                <a:solidFill>
                  <a:srgbClr val="292929"/>
                </a:solidFill>
                <a:effectLst/>
                <a:latin typeface="sohne"/>
              </a:rPr>
              <a:t>values.yaml</a:t>
            </a:r>
            <a:r>
              <a:rPr lang="en-GB" b="0" i="0" dirty="0">
                <a:solidFill>
                  <a:srgbClr val="292929"/>
                </a:solidFill>
                <a:effectLst/>
                <a:latin typeface="sohne"/>
              </a:rPr>
              <a:t>.</a:t>
            </a:r>
          </a:p>
          <a:p>
            <a:pPr algn="l"/>
            <a:r>
              <a:rPr lang="en-GB" b="1" i="0" dirty="0">
                <a:solidFill>
                  <a:srgbClr val="292929"/>
                </a:solidFill>
                <a:effectLst/>
                <a:latin typeface="sohne"/>
              </a:rPr>
              <a:t>Application Controller</a:t>
            </a: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hne"/>
              </a:rPr>
              <a:t>A Kubernetes controller which continuously monitors running applications and compares the current, live state against the desired target state (as specified in the repo). It detects </a:t>
            </a:r>
            <a:r>
              <a:rPr lang="en-GB" b="0" i="1" dirty="0" err="1">
                <a:solidFill>
                  <a:srgbClr val="292929"/>
                </a:solidFill>
                <a:effectLst/>
                <a:latin typeface="sohne"/>
              </a:rPr>
              <a:t>OutofSync</a:t>
            </a:r>
            <a:r>
              <a:rPr lang="en-GB" b="0" i="0" dirty="0">
                <a:solidFill>
                  <a:srgbClr val="292929"/>
                </a:solidFill>
                <a:effectLst/>
                <a:latin typeface="sohne"/>
              </a:rPr>
              <a:t> application states and optionally takes the corrective actions. This mainly responsible for invoking any user-defined hooks for lifecycle-events ( Sync, </a:t>
            </a:r>
            <a:r>
              <a:rPr lang="en-GB" b="0" i="0" dirty="0" err="1">
                <a:solidFill>
                  <a:srgbClr val="292929"/>
                </a:solidFill>
                <a:effectLst/>
                <a:latin typeface="sohne"/>
              </a:rPr>
              <a:t>PostSync</a:t>
            </a:r>
            <a:r>
              <a:rPr lang="en-GB" b="0" i="0" dirty="0">
                <a:solidFill>
                  <a:srgbClr val="292929"/>
                </a:solidFill>
                <a:effectLst/>
                <a:latin typeface="sohne"/>
              </a:rPr>
              <a:t>, </a:t>
            </a:r>
            <a:r>
              <a:rPr lang="en-GB" b="0" i="0" dirty="0" err="1">
                <a:solidFill>
                  <a:srgbClr val="292929"/>
                </a:solidFill>
                <a:effectLst/>
                <a:latin typeface="sohne"/>
              </a:rPr>
              <a:t>PreSync</a:t>
            </a:r>
            <a:r>
              <a:rPr lang="en-GB" b="0" i="0" dirty="0">
                <a:solidFill>
                  <a:srgbClr val="292929"/>
                </a:solidFill>
                <a:effectLst/>
                <a:latin typeface="sohne"/>
              </a:rPr>
              <a:t>)</a:t>
            </a:r>
          </a:p>
          <a:p>
            <a:pPr algn="l"/>
            <a:r>
              <a:rPr lang="en-GB" b="1" i="0" dirty="0">
                <a:solidFill>
                  <a:srgbClr val="292929"/>
                </a:solidFill>
                <a:effectLst/>
                <a:latin typeface="sohne"/>
              </a:rPr>
              <a:t>Redis &amp; </a:t>
            </a:r>
            <a:r>
              <a:rPr lang="en-GB" b="1" i="0" dirty="0" err="1">
                <a:solidFill>
                  <a:srgbClr val="292929"/>
                </a:solidFill>
                <a:effectLst/>
                <a:latin typeface="sohne"/>
              </a:rPr>
              <a:t>Dex</a:t>
            </a:r>
            <a:r>
              <a:rPr lang="en-GB" b="1" i="0" dirty="0">
                <a:solidFill>
                  <a:srgbClr val="292929"/>
                </a:solidFill>
                <a:effectLst/>
                <a:latin typeface="sohne"/>
              </a:rPr>
              <a:t>-Server</a:t>
            </a: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hne"/>
              </a:rPr>
              <a:t>Redis is only used as a throw-away cache and can be lost and rebuilt without loss of service. The </a:t>
            </a:r>
            <a:r>
              <a:rPr lang="en-GB" b="0" i="0" dirty="0" err="1">
                <a:solidFill>
                  <a:srgbClr val="292929"/>
                </a:solidFill>
                <a:effectLst/>
                <a:latin typeface="sohne"/>
              </a:rPr>
              <a:t>Dex</a:t>
            </a:r>
            <a:r>
              <a:rPr lang="en-GB" b="0" i="0" dirty="0">
                <a:solidFill>
                  <a:srgbClr val="292929"/>
                </a:solidFill>
                <a:effectLst/>
                <a:latin typeface="sohne"/>
              </a:rPr>
              <a:t>-Server uses an in-memory database, and two or more instances would have inconsistent data.</a:t>
            </a:r>
          </a:p>
          <a:p>
            <a:pPr algn="l"/>
            <a:r>
              <a:rPr lang="en-GB" b="1" i="0" dirty="0" err="1">
                <a:solidFill>
                  <a:srgbClr val="292929"/>
                </a:solidFill>
                <a:effectLst/>
                <a:latin typeface="sohne"/>
              </a:rPr>
              <a:t>ArgoCD</a:t>
            </a:r>
            <a:r>
              <a:rPr lang="en-GB" b="1" i="0" dirty="0">
                <a:solidFill>
                  <a:srgbClr val="292929"/>
                </a:solidFill>
                <a:effectLst/>
                <a:latin typeface="sohne"/>
              </a:rPr>
              <a:t> App</a:t>
            </a: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hne"/>
              </a:rPr>
              <a:t>Isolated environment for a particular application running via a repo.</a:t>
            </a:r>
          </a:p>
          <a:p>
            <a:pPr algn="l"/>
            <a:r>
              <a:rPr lang="en-GB" b="1" i="0" dirty="0">
                <a:solidFill>
                  <a:srgbClr val="292929"/>
                </a:solidFill>
                <a:effectLst/>
                <a:latin typeface="sohne"/>
              </a:rPr>
              <a:t>Kubernetes Clusters</a:t>
            </a: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hne"/>
              </a:rPr>
              <a:t>You can select where you want to run application on default cluster or any other one, </a:t>
            </a:r>
            <a:r>
              <a:rPr lang="en-GB" b="0" i="0" dirty="0" err="1">
                <a:solidFill>
                  <a:srgbClr val="292929"/>
                </a:solidFill>
                <a:effectLst/>
                <a:latin typeface="sohne"/>
              </a:rPr>
              <a:t>Dex</a:t>
            </a:r>
            <a:r>
              <a:rPr lang="en-GB" b="0" i="0" dirty="0">
                <a:solidFill>
                  <a:srgbClr val="292929"/>
                </a:solidFill>
                <a:effectLst/>
                <a:latin typeface="sohne"/>
              </a:rPr>
              <a:t>-Server will trigger that for you!.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7EC08-8115-A340-A717-F054631B34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51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F4041"/>
                </a:solidFill>
                <a:effectLst/>
                <a:latin typeface="Lato" panose="020F0502020204030203" pitchFamily="34" charset="0"/>
              </a:rPr>
              <a:t>For a production setup we suggest you use </a:t>
            </a:r>
            <a:r>
              <a:rPr lang="en-GB" b="0" i="0" dirty="0">
                <a:solidFill>
                  <a:srgbClr val="08B1AB"/>
                </a:solidFill>
                <a:effectLst/>
                <a:latin typeface="Lato" panose="020F0502020204030203" pitchFamily="34" charset="0"/>
              </a:rPr>
              <a:t>Autopilot</a:t>
            </a:r>
            <a:r>
              <a:rPr lang="en-GB" b="0" i="0" dirty="0">
                <a:solidFill>
                  <a:srgbClr val="3F4041"/>
                </a:solidFill>
                <a:effectLst/>
                <a:latin typeface="Lato" panose="020F0502020204030203" pitchFamily="34" charset="0"/>
              </a:rPr>
              <a:t>, a companion project that not only installs Argo CD, but commits all configuration to git so Argo CD can manage itself using </a:t>
            </a:r>
            <a:r>
              <a:rPr lang="en-GB" b="0" i="0" dirty="0" err="1">
                <a:solidFill>
                  <a:srgbClr val="3F4041"/>
                </a:solidFill>
                <a:effectLst/>
                <a:latin typeface="Lato" panose="020F0502020204030203" pitchFamily="34" charset="0"/>
              </a:rPr>
              <a:t>GitOps</a:t>
            </a:r>
            <a:r>
              <a:rPr lang="en-GB" b="0" i="0" dirty="0">
                <a:solidFill>
                  <a:srgbClr val="3F4041"/>
                </a:solidFill>
                <a:effectLst/>
                <a:latin typeface="Lato" panose="020F0502020204030203" pitchFamily="34" charset="0"/>
              </a:rPr>
              <a:t>.</a:t>
            </a:r>
            <a:br>
              <a:rPr lang="en-GB" dirty="0"/>
            </a:br>
            <a:br>
              <a:rPr lang="en-GB" dirty="0"/>
            </a:br>
            <a:r>
              <a:rPr lang="en-GB" b="0" i="0" dirty="0">
                <a:solidFill>
                  <a:srgbClr val="3F4041"/>
                </a:solidFill>
                <a:effectLst/>
                <a:latin typeface="Lato" panose="020F0502020204030203" pitchFamily="34" charset="0"/>
              </a:rPr>
              <a:t>For more traditional installation options, </a:t>
            </a:r>
            <a:r>
              <a:rPr lang="en-GB" b="0" i="0" dirty="0">
                <a:solidFill>
                  <a:srgbClr val="08B1AB"/>
                </a:solidFill>
                <a:effectLst/>
                <a:latin typeface="Lato" panose="020F0502020204030203" pitchFamily="34" charset="0"/>
              </a:rPr>
              <a:t>the manifests directory</a:t>
            </a:r>
            <a:r>
              <a:rPr lang="en-GB" b="0" i="0" dirty="0">
                <a:solidFill>
                  <a:srgbClr val="3F4041"/>
                </a:solidFill>
                <a:effectLst/>
                <a:latin typeface="Lato" panose="020F0502020204030203" pitchFamily="34" charset="0"/>
              </a:rPr>
              <a:t> offers different modes of installation with or without High Availability. The installs marked as “namespace” allow you to install Argo CD on a single namespace without cluster-wide privileges. This is best when you want to install Argo CD on one cluster but have it manage other external clusters.</a:t>
            </a:r>
          </a:p>
          <a:p>
            <a:r>
              <a:rPr lang="en-GB" b="0" i="0" dirty="0">
                <a:solidFill>
                  <a:srgbClr val="3F4041"/>
                </a:solidFill>
                <a:effectLst/>
                <a:latin typeface="Lato" panose="020F0502020204030203" pitchFamily="34" charset="0"/>
              </a:rPr>
              <a:t>A community helm chart is also available at </a:t>
            </a:r>
            <a:r>
              <a:rPr lang="en-GB" b="0" i="0" dirty="0">
                <a:solidFill>
                  <a:srgbClr val="08B1AB"/>
                </a:solidFill>
                <a:effectLst/>
                <a:latin typeface="Lato" panose="020F0502020204030203" pitchFamily="34" charset="0"/>
              </a:rPr>
              <a:t>https://</a:t>
            </a:r>
            <a:r>
              <a:rPr lang="en-GB" b="0" i="0" dirty="0" err="1">
                <a:solidFill>
                  <a:srgbClr val="08B1AB"/>
                </a:solidFill>
                <a:effectLst/>
                <a:latin typeface="Lato" panose="020F0502020204030203" pitchFamily="34" charset="0"/>
              </a:rPr>
              <a:t>github.com</a:t>
            </a:r>
            <a:r>
              <a:rPr lang="en-GB" b="0" i="0" dirty="0">
                <a:solidFill>
                  <a:srgbClr val="08B1AB"/>
                </a:solidFill>
                <a:effectLst/>
                <a:latin typeface="Lato" panose="020F0502020204030203" pitchFamily="34" charset="0"/>
              </a:rPr>
              <a:t>/</a:t>
            </a:r>
            <a:r>
              <a:rPr lang="en-GB" b="0" i="0" dirty="0" err="1">
                <a:solidFill>
                  <a:srgbClr val="08B1AB"/>
                </a:solidFill>
                <a:effectLst/>
                <a:latin typeface="Lato" panose="020F0502020204030203" pitchFamily="34" charset="0"/>
              </a:rPr>
              <a:t>argoproj</a:t>
            </a:r>
            <a:r>
              <a:rPr lang="en-GB" b="0" i="0" dirty="0">
                <a:solidFill>
                  <a:srgbClr val="08B1AB"/>
                </a:solidFill>
                <a:effectLst/>
                <a:latin typeface="Lato" panose="020F0502020204030203" pitchFamily="34" charset="0"/>
              </a:rPr>
              <a:t>/</a:t>
            </a:r>
            <a:r>
              <a:rPr lang="en-GB" b="0" i="0" dirty="0" err="1">
                <a:solidFill>
                  <a:srgbClr val="08B1AB"/>
                </a:solidFill>
                <a:effectLst/>
                <a:latin typeface="Lato" panose="020F0502020204030203" pitchFamily="34" charset="0"/>
              </a:rPr>
              <a:t>argo</a:t>
            </a:r>
            <a:r>
              <a:rPr lang="en-GB" b="0" i="0" dirty="0">
                <a:solidFill>
                  <a:srgbClr val="08B1AB"/>
                </a:solidFill>
                <a:effectLst/>
                <a:latin typeface="Lato" panose="020F0502020204030203" pitchFamily="34" charset="0"/>
              </a:rPr>
              <a:t>-helm/tree/master/charts/</a:t>
            </a:r>
            <a:r>
              <a:rPr lang="en-GB" b="0" i="0" dirty="0" err="1">
                <a:solidFill>
                  <a:srgbClr val="08B1AB"/>
                </a:solidFill>
                <a:effectLst/>
                <a:latin typeface="Lato" panose="020F0502020204030203" pitchFamily="34" charset="0"/>
              </a:rPr>
              <a:t>argo</a:t>
            </a:r>
            <a:r>
              <a:rPr lang="en-GB" b="0" i="0" dirty="0">
                <a:solidFill>
                  <a:srgbClr val="08B1AB"/>
                </a:solidFill>
                <a:effectLst/>
                <a:latin typeface="Lato" panose="020F0502020204030203" pitchFamily="34" charset="0"/>
              </a:rPr>
              <a:t>-cd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7EC08-8115-A340-A717-F054631B34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87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7EC08-8115-A340-A717-F054631B34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50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7EC08-8115-A340-A717-F054631B34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17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7EC08-8115-A340-A717-F054631B34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25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F2F5-AEE6-9D32-2DB3-FE750E4EC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EC4CD-4E2D-BD1C-DB45-70530BFA0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21F61-8D36-53B3-499E-5784BAD4A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7A484-7229-904F-98A7-109799D65B5D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02130-E9B1-AACE-D458-D3F369A6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9815F-CFB0-21EC-903D-39B213F2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282C-2F32-4A4D-9563-6FF06CA14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60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DC30D-F644-650F-E0DD-82253AFB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4B47A-F115-97A0-574A-3080669F4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82E3-DFA8-AFBF-1BE5-9696FBC9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7A484-7229-904F-98A7-109799D65B5D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659DE-55E9-E56D-2C55-8DDA77B41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8299F-8887-4D51-746E-14822902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282C-2F32-4A4D-9563-6FF06CA14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1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B95C74-1219-129E-CDC2-D5A62187DC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6519E-20D8-D785-8878-542AD4F2E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EFF01-9F73-B8AC-E3FB-28E25C76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7A484-7229-904F-98A7-109799D65B5D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7AE4D-67FA-FFC9-8F8E-A03C71C6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E247A-D645-C178-32BD-DF64AB226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282C-2F32-4A4D-9563-6FF06CA14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57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3EE7-88F2-F16D-BED7-4786BDAB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E727A-E27C-F245-8E71-4C07F9C75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1E927-8B17-6AE8-2393-4F97288E4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7A484-7229-904F-98A7-109799D65B5D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7791F-46DB-EDF2-59C1-E082508BD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85D7E-36F2-3BA3-D20A-AB4157570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282C-2F32-4A4D-9563-6FF06CA14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1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654B-3EAC-BBE2-CC5F-49713E3C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02D42-5ED4-3F3F-C1A0-0FB7C83C6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CECD4-A52C-1895-9EED-2877C7819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7A484-7229-904F-98A7-109799D65B5D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48689-504C-361C-8CE9-FE350ADEA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2D0E5-40A4-3D2F-14B3-38F5197BE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282C-2F32-4A4D-9563-6FF06CA14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5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4628-6B99-1120-8371-EE79D745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201A6-8B48-7BBA-2276-71AE96C01B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B189C-B23B-5A81-950D-E5025A236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2DDF9-B692-A6E7-F8C9-4E7B9D74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7A484-7229-904F-98A7-109799D65B5D}" type="datetimeFigureOut">
              <a:rPr lang="en-US" smtClean="0"/>
              <a:t>9/11/22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ED867-6078-9754-A26D-CAC07AE3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3A039-023D-69B4-CA41-0134139BA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282C-2F32-4A4D-9563-6FF06CA14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2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FDE54-733E-ED60-EF94-0FEDCD4BB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789D4-E0B6-19EF-E52F-D31CC3FB6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1EEF8-BD63-A748-5B17-D0D2621E4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C92C15-041E-B2B8-67B0-062B05A32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3494B-58F5-7D18-194B-F012065EC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63CC07-8455-53C3-26F8-E87B6DCD6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7A484-7229-904F-98A7-109799D65B5D}" type="datetimeFigureOut">
              <a:rPr lang="en-US" smtClean="0"/>
              <a:t>9/11/22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4DC9C-6D99-BCF4-0B66-D0DE0F509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7D731-DA47-468B-AD88-038D1A40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282C-2F32-4A4D-9563-6FF06CA14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0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9286-D154-80E0-1FBF-02B3A904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9F86F-5FA4-44F3-09B0-3B4B02F3A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7A484-7229-904F-98A7-109799D65B5D}" type="datetimeFigureOut">
              <a:rPr lang="en-US" smtClean="0"/>
              <a:t>9/11/22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AB51A-9F0C-2D36-1D3C-F3EBEE918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0E6C0F-3E36-A7D1-75E1-C2126240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282C-2F32-4A4D-9563-6FF06CA14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CCE12-2978-A6C4-7D79-AFC8B3138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7A484-7229-904F-98A7-109799D65B5D}" type="datetimeFigureOut">
              <a:rPr lang="en-US" smtClean="0"/>
              <a:t>9/11/22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CBC5C9-4812-266D-477B-F52B1E06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0001E-A66D-0698-DB25-44C6B15C3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282C-2F32-4A4D-9563-6FF06CA14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65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15575-7816-AC94-7A66-9732128B3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355BF-0FDF-10BA-883D-77D6813B6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C3C326-8F19-D92D-A56E-29A17D9E1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34D4B-0167-AC26-833B-45ECB97A6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7A484-7229-904F-98A7-109799D65B5D}" type="datetimeFigureOut">
              <a:rPr lang="en-US" smtClean="0"/>
              <a:t>9/11/22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37B01-D411-3F36-8191-F577E6FB9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E3D41-2688-9DD2-1F55-D3A17305C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282C-2F32-4A4D-9563-6FF06CA14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76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51BC-1491-C6DC-A53C-0476E5B38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B9749-7235-0663-8CC2-7C4608112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6EE21-6078-2DE6-588D-52EECCF01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F3D48-75ED-149C-90F3-3B966A429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7A484-7229-904F-98A7-109799D65B5D}" type="datetimeFigureOut">
              <a:rPr lang="en-US" smtClean="0"/>
              <a:t>9/11/22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7A45A-0201-F827-5CF7-A59E1264B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867E6-C09E-FB24-FF0C-98E51554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282C-2F32-4A4D-9563-6FF06CA14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38399-F677-4C51-BA30-85AA67D4B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8531E-770E-F8A8-4037-51DD461E1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8A9EB-21D9-EEE1-66FE-51E05E2E93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7A484-7229-904F-98A7-109799D65B5D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214D5-9D5C-A005-F4B0-8FE68DF25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A8F1A-AF01-21BB-4591-D4AEA41C3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4282C-2F32-4A4D-9563-6FF06CA14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49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goproj/argo-cd/blob/master/manifests/ha/install.yaml" TargetMode="External"/><Relationship Id="rId2" Type="http://schemas.openxmlformats.org/officeDocument/2006/relationships/hyperlink" Target="https://argo-cd.readthedocs.io/en/stable/operator-manual/installation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gocd-autopilot.readthedocs.io/en/stabl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rgoproj/argo-cd/tree/master/manifests" TargetMode="External"/><Relationship Id="rId5" Type="http://schemas.openxmlformats.org/officeDocument/2006/relationships/hyperlink" Target="https://github.com/argoproj/argo-helm/tree/main/charts/argo-cd" TargetMode="External"/><Relationship Id="rId4" Type="http://schemas.openxmlformats.org/officeDocument/2006/relationships/hyperlink" Target="https://github.com/argoproj-labs/argocd-autopilot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rgo-cd.readthedocs.io/en/stable/operator-manual/user-managemen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go-cd.readthedocs.io/en/stable/operator-manual/secret-managemen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goproj-lab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go-cd.readthedocs.io/en/stable/operator-manual/architecture/#architectural-overvie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1255-6725-0FC2-9531-F7D7E9F55E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GITOPS WITH ARGOCD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7FEEE-F51D-A1D2-FACC-60922E58D9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91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5F1E-9D44-9669-1AE5-D0C822D62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FAQ?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9DE23-1689-04E8-D098-49C94DB58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GB" sz="2000" b="0" i="0" dirty="0">
                <a:solidFill>
                  <a:srgbClr val="3F4041"/>
                </a:solidFill>
                <a:effectLst/>
              </a:rPr>
              <a:t>There are several questions that you need to answer before making a decision about installation: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1. </a:t>
            </a:r>
            <a:r>
              <a:rPr lang="en-GB" sz="2000" b="0" dirty="0">
                <a:solidFill>
                  <a:srgbClr val="3F4041"/>
                </a:solidFill>
                <a:effectLst/>
              </a:rPr>
              <a:t>Will your Argo CD installation manage only the cluster on which it is installed? Will it manage other clusters? Both?</a:t>
            </a:r>
          </a:p>
          <a:p>
            <a:pPr marL="0" indent="0" algn="l">
              <a:buNone/>
            </a:pPr>
            <a:r>
              <a:rPr lang="en-GB" sz="2000" b="0" dirty="0">
                <a:solidFill>
                  <a:srgbClr val="3F4041"/>
                </a:solidFill>
                <a:effectLst/>
              </a:rPr>
              <a:t>2. Do you want a High Availability (HA) installation or not?</a:t>
            </a:r>
          </a:p>
          <a:p>
            <a:pPr marL="0" indent="0" algn="l">
              <a:buNone/>
            </a:pPr>
            <a:r>
              <a:rPr lang="en-GB" sz="2000" b="0" dirty="0">
                <a:solidFill>
                  <a:srgbClr val="3F4041"/>
                </a:solidFill>
                <a:effectLst/>
              </a:rPr>
              <a:t>3. Do you want to use plain manifests or are you looking for a Helm chart?</a:t>
            </a:r>
          </a:p>
          <a:p>
            <a:pPr marL="0" indent="0" algn="l">
              <a:buNone/>
            </a:pPr>
            <a:r>
              <a:rPr lang="en-GB" sz="2000" b="0" dirty="0">
                <a:solidFill>
                  <a:srgbClr val="3F4041"/>
                </a:solidFill>
                <a:effectLst/>
              </a:rPr>
              <a:t>4. How will you manage Argo CD upgrades? With an external system? Or do you wish for Argo CD to manage itself?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80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2CEC-A375-C05F-005D-BFF99F2D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Installation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EAB97-260F-FB0C-7A33-CF18F7066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Regular install </a:t>
            </a:r>
          </a:p>
          <a:p>
            <a:r>
              <a:rPr lang="en-GB" sz="2100" b="0" i="0" dirty="0">
                <a:effectLst/>
                <a:latin typeface="Work Sans" pitchFamily="2" charset="77"/>
              </a:rPr>
              <a:t>Standard Argo CD installation with cluster-admin access. Use this manifest set if you plan to use Argo CD to deploy applications in the same cluster that Argo CD runs in (i.e. </a:t>
            </a:r>
            <a:r>
              <a:rPr lang="en-GB" sz="2100" b="0" i="0" dirty="0" err="1">
                <a:effectLst/>
                <a:latin typeface="Work Sans" pitchFamily="2" charset="77"/>
              </a:rPr>
              <a:t>kubernetes.svc.default</a:t>
            </a:r>
            <a:r>
              <a:rPr lang="en-GB" sz="2100" b="0" i="0" dirty="0">
                <a:effectLst/>
                <a:latin typeface="Work Sans" pitchFamily="2" charset="77"/>
              </a:rPr>
              <a:t>). It will still be able to deploy to external clusters with inputted credentials.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 install</a:t>
            </a:r>
          </a:p>
          <a:p>
            <a:r>
              <a:rPr lang="en-GB" sz="2100" b="0" i="0" dirty="0">
                <a:effectLst/>
                <a:latin typeface="Work Sans" pitchFamily="2" charset="77"/>
              </a:rPr>
              <a:t>High Availability installation is recommended for production use. This bundle includes the same components but tuned for high availability and resiliency.</a:t>
            </a:r>
          </a:p>
          <a:p>
            <a:r>
              <a:rPr lang="en-GB" sz="2100" b="0" i="0" u="none" strike="noStrike" dirty="0">
                <a:effectLst/>
                <a:latin typeface="Work Sans" pitchFamily="2" charset="77"/>
                <a:hlinkClick r:id="rId3"/>
              </a:rPr>
              <a:t>ha/install.yaml</a:t>
            </a:r>
            <a:r>
              <a:rPr lang="en-GB" sz="2100" b="0" i="0" dirty="0">
                <a:effectLst/>
                <a:latin typeface="Work Sans" pitchFamily="2" charset="77"/>
              </a:rPr>
              <a:t> - the same as </a:t>
            </a:r>
            <a:r>
              <a:rPr lang="en-GB" sz="2100" b="0" i="0" dirty="0" err="1">
                <a:effectLst/>
                <a:latin typeface="Work Sans" pitchFamily="2" charset="77"/>
              </a:rPr>
              <a:t>install.yaml</a:t>
            </a:r>
            <a:r>
              <a:rPr lang="en-GB" sz="2100" b="0" i="0" dirty="0">
                <a:effectLst/>
                <a:latin typeface="Work Sans" pitchFamily="2" charset="77"/>
              </a:rPr>
              <a:t> but with multiple replicas for supported components.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Core install </a:t>
            </a:r>
          </a:p>
          <a:p>
            <a:pPr marL="0" indent="0">
              <a:buNone/>
            </a:pPr>
            <a:r>
              <a:rPr lang="en-GB" sz="2000" b="0" i="0" dirty="0">
                <a:effectLst/>
                <a:latin typeface="Work Sans" pitchFamily="2" charset="77"/>
              </a:rPr>
              <a:t>The core installation is most suitable for cluster administrators who independently use Argo CD and don't need multi-tenancy features. This installation includes fewer components and is easier to setup. The bundle does not include the API server or UI, and installs the lightweight (non-HA) version of each component.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59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D5FE-94B5-2706-C5A1-4B9B220D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via: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F235B-2234-876E-743A-698035E89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Argo auto-pilot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https://argocd-autopilot.readthedocs.io/en/stable/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https://github.com/argoproj-labs/argocd-autopilot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Helm:</a:t>
            </a:r>
          </a:p>
          <a:p>
            <a:pPr marL="0" indent="0">
              <a:buNone/>
            </a:pPr>
            <a:r>
              <a:rPr lang="en-US" sz="2400" dirty="0">
                <a:hlinkClick r:id="rId5"/>
              </a:rPr>
              <a:t>https://github.com/argoproj/argo-helm/tree/main/charts/argo-cd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Manifest:</a:t>
            </a:r>
          </a:p>
          <a:p>
            <a:pPr marL="0" indent="0">
              <a:buNone/>
            </a:pPr>
            <a:r>
              <a:rPr lang="en-US" sz="2400" dirty="0">
                <a:hlinkClick r:id="rId6"/>
              </a:rPr>
              <a:t>https://github.com/argoproj/argo-cd/tree/master/manifests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12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125C-62F1-145E-6254-D47D0A98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A9C01-992F-A874-E580-4338BA1CB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GB" sz="2400" dirty="0">
                <a:solidFill>
                  <a:srgbClr val="3F4041"/>
                </a:solidFill>
              </a:rPr>
              <a:t>Regarding configuration options, Argo CD can be customized a lot after the initial installation, but the absolute essentials are:</a:t>
            </a:r>
          </a:p>
          <a:p>
            <a:pPr marL="0" indent="0" algn="l">
              <a:buNone/>
            </a:pPr>
            <a:endParaRPr lang="en-GB" sz="2400" dirty="0">
              <a:solidFill>
                <a:srgbClr val="3F404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3F4041"/>
                </a:solidFill>
              </a:rPr>
              <a:t>Decide how to expose Argo CD API/UI to your users.</a:t>
            </a:r>
          </a:p>
          <a:p>
            <a:pPr marL="0" indent="0">
              <a:buNone/>
            </a:pPr>
            <a:endParaRPr lang="en-GB" sz="2400" dirty="0">
              <a:solidFill>
                <a:srgbClr val="3F4041"/>
              </a:solidFill>
            </a:endParaRPr>
          </a:p>
          <a:p>
            <a:pPr marL="457200" lvl="1" indent="0">
              <a:buNone/>
            </a:pPr>
            <a:r>
              <a:rPr lang="en-GB" sz="1200" dirty="0">
                <a:effectLst/>
                <a:latin typeface="Menlo" panose="020B0609030804020204" pitchFamily="49" charset="0"/>
              </a:rPr>
              <a:t>Ingress (recommended for production)</a:t>
            </a:r>
          </a:p>
          <a:p>
            <a:pPr marL="457200" lvl="1" indent="0">
              <a:buNone/>
            </a:pPr>
            <a:r>
              <a:rPr lang="en-GB" sz="1200" dirty="0">
                <a:effectLst/>
                <a:latin typeface="Helvetica Neue" panose="02000503000000020004" pitchFamily="2" charset="0"/>
              </a:rPr>
              <a:t>Load balancer (affects cloud cost)</a:t>
            </a:r>
          </a:p>
          <a:p>
            <a:pPr marL="457200" lvl="1" indent="0">
              <a:buNone/>
            </a:pPr>
            <a:r>
              <a:rPr lang="en-GB" sz="1200" dirty="0" err="1">
                <a:effectLst/>
                <a:latin typeface="Helvetica Neue" panose="02000503000000020004" pitchFamily="2" charset="0"/>
              </a:rPr>
              <a:t>NodePort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 (simple but not very flexible)</a:t>
            </a:r>
          </a:p>
          <a:p>
            <a:pPr marL="914400" lvl="1" indent="-457200">
              <a:buFont typeface="+mj-lt"/>
              <a:buAutoNum type="arabicPeriod"/>
            </a:pPr>
            <a:endParaRPr lang="en-GB" sz="2000" dirty="0">
              <a:solidFill>
                <a:srgbClr val="3F404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3F4041"/>
                </a:solidFill>
              </a:rPr>
              <a:t>Decide how users are going to authenticate to Argo CD:</a:t>
            </a:r>
            <a:endParaRPr lang="en-US" sz="1600" dirty="0">
              <a:solidFill>
                <a:srgbClr val="3F404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F4041"/>
                </a:solidFill>
              </a:rPr>
              <a:t>	- Internal DB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F4041"/>
                </a:solidFill>
              </a:rPr>
              <a:t>	- SSO</a:t>
            </a:r>
          </a:p>
          <a:p>
            <a:pPr marL="0" indent="0">
              <a:buNone/>
            </a:pPr>
            <a:endParaRPr lang="en-US" sz="1600" dirty="0">
              <a:solidFill>
                <a:srgbClr val="3F4041"/>
              </a:solidFill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3F4041"/>
                </a:solidFill>
                <a:hlinkClick r:id="rId2"/>
              </a:rPr>
              <a:t>https://argo-cd.readthedocs.io/en/stable/operator-manual/user-management/</a:t>
            </a:r>
            <a:endParaRPr lang="en-US" sz="1600" dirty="0">
              <a:solidFill>
                <a:srgbClr val="3F4041"/>
              </a:solidFill>
            </a:endParaRPr>
          </a:p>
          <a:p>
            <a:pPr marL="0" indent="0">
              <a:buNone/>
            </a:pPr>
            <a:endParaRPr lang="en-GB" sz="2400" dirty="0">
              <a:solidFill>
                <a:srgbClr val="3F40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299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4735-725F-75CB-A8FD-AB8F0BC5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ArgoCD</a:t>
            </a:r>
            <a:r>
              <a:rPr lang="en-US" dirty="0"/>
              <a:t>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85111-172F-74BD-8BDE-93C6513E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0" i="0" dirty="0">
              <a:solidFill>
                <a:srgbClr val="3F4041"/>
              </a:solidFill>
              <a:effectLst/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n-GB" b="0" i="0" dirty="0">
                <a:solidFill>
                  <a:srgbClr val="3F4041"/>
                </a:solidFill>
                <a:effectLst/>
                <a:latin typeface="Lato" panose="020F0502020204030203" pitchFamily="34" charset="0"/>
              </a:rPr>
              <a:t>An application can be created in Argo CD from </a:t>
            </a:r>
          </a:p>
          <a:p>
            <a:pPr>
              <a:buFontTx/>
              <a:buChar char="-"/>
            </a:pPr>
            <a:r>
              <a:rPr lang="en-GB" b="0" i="0" dirty="0">
                <a:solidFill>
                  <a:srgbClr val="3F4041"/>
                </a:solidFill>
                <a:effectLst/>
                <a:latin typeface="Lato" panose="020F0502020204030203" pitchFamily="34" charset="0"/>
              </a:rPr>
              <a:t>UI</a:t>
            </a:r>
          </a:p>
          <a:p>
            <a:pPr>
              <a:buFontTx/>
              <a:buChar char="-"/>
            </a:pPr>
            <a:r>
              <a:rPr lang="en-GB" b="0" i="0" dirty="0">
                <a:solidFill>
                  <a:srgbClr val="3F4041"/>
                </a:solidFill>
                <a:effectLst/>
                <a:latin typeface="Lato" panose="020F0502020204030203" pitchFamily="34" charset="0"/>
              </a:rPr>
              <a:t>CLI</a:t>
            </a:r>
          </a:p>
          <a:p>
            <a:pPr>
              <a:buFontTx/>
              <a:buChar char="-"/>
            </a:pPr>
            <a:r>
              <a:rPr lang="en-GB" b="0" i="0" dirty="0">
                <a:solidFill>
                  <a:srgbClr val="3F4041"/>
                </a:solidFill>
                <a:effectLst/>
                <a:latin typeface="Lato" panose="020F0502020204030203" pitchFamily="34" charset="0"/>
              </a:rPr>
              <a:t>Kubernetes manifest that can then be passed to </a:t>
            </a:r>
            <a:r>
              <a:rPr lang="en-GB" b="0" i="0" dirty="0" err="1">
                <a:solidFill>
                  <a:srgbClr val="3F4041"/>
                </a:solidFill>
                <a:effectLst/>
                <a:latin typeface="Lato" panose="020F0502020204030203" pitchFamily="34" charset="0"/>
              </a:rPr>
              <a:t>kubectl</a:t>
            </a:r>
            <a:r>
              <a:rPr lang="en-GB" b="0" i="0" dirty="0">
                <a:solidFill>
                  <a:srgbClr val="3F4041"/>
                </a:solidFill>
                <a:effectLst/>
                <a:latin typeface="Lato" panose="020F0502020204030203" pitchFamily="34" charset="0"/>
              </a:rPr>
              <a:t> to create resources.</a:t>
            </a:r>
          </a:p>
          <a:p>
            <a:pPr marL="0" indent="0">
              <a:buNone/>
            </a:pPr>
            <a:endParaRPr lang="en-GB" dirty="0">
              <a:solidFill>
                <a:srgbClr val="3F4041"/>
              </a:solidFill>
              <a:latin typeface="Lato" panose="020F0502020204030203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79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757394-5B3A-E3B9-054D-1682A5F48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82" r="3122" b="-1"/>
          <a:stretch/>
        </p:blipFill>
        <p:spPr>
          <a:xfrm>
            <a:off x="811823" y="457200"/>
            <a:ext cx="1056835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70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5E200-D185-921F-2878-05F620176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/>
              <a:t>Secret Managment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D47-A18A-4D69-CBC0-25F232772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hlinkClick r:id="rId3"/>
              </a:rPr>
              <a:t>https://argo-cd.readthedocs.io/en/stable/operator-manual/secret-management/</a:t>
            </a:r>
            <a:endParaRPr lang="en-US" sz="2000"/>
          </a:p>
          <a:p>
            <a:pPr marL="0" indent="0">
              <a:buNone/>
            </a:pPr>
            <a:br>
              <a:rPr lang="en-GB" sz="2000"/>
            </a:br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2E0C1-7458-C543-8E92-FF21C8A63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561" y="537882"/>
            <a:ext cx="5247101" cy="55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7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832F3-62DD-B21C-2E76-580983403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Bitnami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Sealed Secrets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BDF114-3613-0CC0-AD7C-DBDF5ED9B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2673" y="643466"/>
            <a:ext cx="674998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91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1967-16D5-EC83-4FF3-BC22568F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ABFED-ED47-C7F9-4C48-4BFF59BE2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https://github.com/argoproj-labs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465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C6B80-15AF-AEE0-AC8A-85BF9326D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https://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codefresh.io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/blog/get-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gitops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-certified-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argo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</a:t>
            </a:r>
            <a:b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https://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github.com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codefresh-contrib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gitops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-certification-examples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DA024A-D6DD-DD71-08ED-548CBADE1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18466"/>
            <a:ext cx="10905066" cy="37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93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115BCF-60EC-ECFB-9EB4-1EF155B8D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2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93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2F4B8-A39F-7FB0-A9B7-EA229E38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https://events.linuxfoundation.org/argocon/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6F581F-0F01-316F-3743-552BFA371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965" r="3" b="12813"/>
          <a:stretch/>
        </p:blipFill>
        <p:spPr>
          <a:xfrm>
            <a:off x="2352607" y="1675227"/>
            <a:ext cx="748678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94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F06D0F-3496-47C2-9AFD-CA1273FDD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70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3AE008-27A7-ED58-A32C-C22D3BAB4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73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43FAD5-0D34-1792-ABBF-50CD76FD4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6" r="45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68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608D3-CDA5-4A2E-CD7A-E1909D1D4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https://argoproj.github.io/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29B29D-24C4-6666-C0C5-3024D351D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1" b="-2"/>
          <a:stretch/>
        </p:blipFill>
        <p:spPr>
          <a:xfrm>
            <a:off x="1896533" y="1675227"/>
            <a:ext cx="7942895" cy="466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8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CD8F43-0510-149C-B9B7-878BF48E3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234354"/>
            <a:ext cx="10905066" cy="43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4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D6552-0E3A-70C7-60A6-5F6103C7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Architecture Overview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5FB3DE-223F-7621-150D-F11C7FD0D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01333" y="1825625"/>
            <a:ext cx="7221103" cy="472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16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C607-DEB6-60C2-1B0C-FE7B6355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F24D8-4B97-CA53-4058-9255545D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Work Sans" pitchFamily="2" charset="77"/>
              </a:rPr>
              <a:t>Automated deployment of applications to specified target environments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Work Sans" pitchFamily="2" charset="77"/>
              </a:rPr>
              <a:t>Support for multiple config management/templating tools (</a:t>
            </a:r>
            <a:r>
              <a:rPr lang="en-GB" b="0" i="0" dirty="0" err="1">
                <a:effectLst/>
                <a:latin typeface="Work Sans" pitchFamily="2" charset="77"/>
              </a:rPr>
              <a:t>Kustomize</a:t>
            </a:r>
            <a:r>
              <a:rPr lang="en-GB" b="0" i="0" dirty="0">
                <a:effectLst/>
                <a:latin typeface="Work Sans" pitchFamily="2" charset="77"/>
              </a:rPr>
              <a:t>, Helm, </a:t>
            </a:r>
            <a:r>
              <a:rPr lang="en-GB" b="0" i="0" dirty="0" err="1">
                <a:effectLst/>
                <a:latin typeface="Work Sans" pitchFamily="2" charset="77"/>
              </a:rPr>
              <a:t>Jsonnet</a:t>
            </a:r>
            <a:r>
              <a:rPr lang="en-GB" b="0" i="0" dirty="0">
                <a:effectLst/>
                <a:latin typeface="Work Sans" pitchFamily="2" charset="77"/>
              </a:rPr>
              <a:t>, plain-YAML)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Work Sans" pitchFamily="2" charset="77"/>
              </a:rPr>
              <a:t>Ability to manage and deploy to multiple clusters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Work Sans" pitchFamily="2" charset="77"/>
              </a:rPr>
              <a:t>SSO Integration (OIDC, OAuth2, LDAP, SAML 2.0, GitHub, GitLab, Microsoft, LinkedIn)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Work Sans" pitchFamily="2" charset="77"/>
              </a:rPr>
              <a:t>Multi-tenancy and RBAC policies for authorization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Work Sans" pitchFamily="2" charset="77"/>
              </a:rPr>
              <a:t>Rollback/Roll-anywhere to any application configuration committed in Git repository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Work Sans" pitchFamily="2" charset="77"/>
              </a:rPr>
              <a:t>Health status analysis of application resources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Work Sans" pitchFamily="2" charset="77"/>
              </a:rPr>
              <a:t>Automated configuration drift detection and visualization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Work Sans" pitchFamily="2" charset="77"/>
              </a:rPr>
              <a:t>Automated or manual syncing of applications to its desired state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Work Sans" pitchFamily="2" charset="77"/>
              </a:rPr>
              <a:t>Web UI which provides real-time view of application activity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Work Sans" pitchFamily="2" charset="77"/>
              </a:rPr>
              <a:t>CLI for automation and CI integration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Work Sans" pitchFamily="2" charset="77"/>
              </a:rPr>
              <a:t>Webhook integration (GitHub, </a:t>
            </a:r>
            <a:r>
              <a:rPr lang="en-GB" b="0" i="0" dirty="0" err="1">
                <a:effectLst/>
                <a:latin typeface="Work Sans" pitchFamily="2" charset="77"/>
              </a:rPr>
              <a:t>BitBucket</a:t>
            </a:r>
            <a:r>
              <a:rPr lang="en-GB" b="0" i="0" dirty="0">
                <a:effectLst/>
                <a:latin typeface="Work Sans" pitchFamily="2" charset="77"/>
              </a:rPr>
              <a:t>, GitLab)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Work Sans" pitchFamily="2" charset="77"/>
              </a:rPr>
              <a:t>Access tokens for automation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Work Sans" pitchFamily="2" charset="77"/>
              </a:rPr>
              <a:t>PreSync</a:t>
            </a:r>
            <a:r>
              <a:rPr lang="en-GB" b="0" i="0" dirty="0">
                <a:effectLst/>
                <a:latin typeface="Work Sans" pitchFamily="2" charset="77"/>
              </a:rPr>
              <a:t>, Sync, </a:t>
            </a:r>
            <a:r>
              <a:rPr lang="en-GB" b="0" i="0" dirty="0" err="1">
                <a:effectLst/>
                <a:latin typeface="Work Sans" pitchFamily="2" charset="77"/>
              </a:rPr>
              <a:t>PostSync</a:t>
            </a:r>
            <a:r>
              <a:rPr lang="en-GB" b="0" i="0" dirty="0">
                <a:effectLst/>
                <a:latin typeface="Work Sans" pitchFamily="2" charset="77"/>
              </a:rPr>
              <a:t> hooks to support complex application rollouts (</a:t>
            </a:r>
            <a:r>
              <a:rPr lang="en-GB" b="0" i="0" dirty="0" err="1">
                <a:effectLst/>
                <a:latin typeface="Work Sans" pitchFamily="2" charset="77"/>
              </a:rPr>
              <a:t>e.g.blue</a:t>
            </a:r>
            <a:r>
              <a:rPr lang="en-GB" b="0" i="0" dirty="0">
                <a:effectLst/>
                <a:latin typeface="Work Sans" pitchFamily="2" charset="77"/>
              </a:rPr>
              <a:t>/green &amp; canary upgrades)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Work Sans" pitchFamily="2" charset="77"/>
              </a:rPr>
              <a:t>Audit trails for application events and API calls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Work Sans" pitchFamily="2" charset="77"/>
              </a:rPr>
              <a:t>Prometheus metrics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Work Sans" pitchFamily="2" charset="77"/>
              </a:rPr>
              <a:t>Parameter overrides for overriding helm parameters in Git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34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</TotalTime>
  <Words>1245</Words>
  <Application>Microsoft Macintosh PowerPoint</Application>
  <PresentationFormat>Widescreen</PresentationFormat>
  <Paragraphs>104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Helvetica Neue</vt:lpstr>
      <vt:lpstr>Lato</vt:lpstr>
      <vt:lpstr>Menlo</vt:lpstr>
      <vt:lpstr>sohne</vt:lpstr>
      <vt:lpstr>Work Sans</vt:lpstr>
      <vt:lpstr>Office Theme</vt:lpstr>
      <vt:lpstr>GITOPS WITH ARGOCD</vt:lpstr>
      <vt:lpstr>PowerPoint Presentation</vt:lpstr>
      <vt:lpstr>PowerPoint Presentation</vt:lpstr>
      <vt:lpstr>PowerPoint Presentation</vt:lpstr>
      <vt:lpstr>PowerPoint Presentation</vt:lpstr>
      <vt:lpstr>https://argoproj.github.io/</vt:lpstr>
      <vt:lpstr>PowerPoint Presentation</vt:lpstr>
      <vt:lpstr>Architecture Overview</vt:lpstr>
      <vt:lpstr>Features</vt:lpstr>
      <vt:lpstr>Installation FAQ?</vt:lpstr>
      <vt:lpstr>Installation types</vt:lpstr>
      <vt:lpstr>Installation via:</vt:lpstr>
      <vt:lpstr>Configuration Options</vt:lpstr>
      <vt:lpstr>ArgoCD Application</vt:lpstr>
      <vt:lpstr>PowerPoint Presentation</vt:lpstr>
      <vt:lpstr>Secret Managment</vt:lpstr>
      <vt:lpstr>Bitnami Sealed Secrets</vt:lpstr>
      <vt:lpstr>PowerPoint Presentation</vt:lpstr>
      <vt:lpstr>https://codefresh.io/blog/get-gitops-certified-argo/ https://github.com/codefresh-contrib/gitops-certification-examples</vt:lpstr>
      <vt:lpstr>https://events.linuxfoundation.org/argocon/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Surjeet Singh</dc:creator>
  <cp:lastModifiedBy>Surjeet Singh</cp:lastModifiedBy>
  <cp:revision>3</cp:revision>
  <dcterms:created xsi:type="dcterms:W3CDTF">2022-09-11T09:35:29Z</dcterms:created>
  <dcterms:modified xsi:type="dcterms:W3CDTF">2022-09-11T19:07:30Z</dcterms:modified>
</cp:coreProperties>
</file>